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343295-9257-46C9-B595-E1841728CB2F}">
  <a:tblStyle styleId="{AB343295-9257-46C9-B595-E1841728CB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E9382A0-3DA2-44A0-BD7B-39FECB9370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16743b22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16743b2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743b22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743b22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16743b22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16743b2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16743b22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16743b2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16743b22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16743b22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743b2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743b2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16743b22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16743b2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6743b22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6743b22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6743b22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6743b22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6743b2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6743b2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2a176caa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2a176caa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6743b22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6743b22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743b22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743b22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6743b22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6743b22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6743b22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6743b22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6743b22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6743b22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16743b22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16743b22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16743b22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16743b22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6743b22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16743b22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16743b2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16743b2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16743b22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16743b22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2a176caa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2a176caa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16743b22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16743b22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16743b22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16743b22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16743b22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16743b22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33e5895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33e589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2a176caa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2a176caa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16743b22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16743b22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2a176caa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2a176caa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2a176ca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2a176ca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2a176caa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2a176caa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16743b2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16743b2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on6vm2190js6WbJCGGdjQmlo6m3vcuFR/view" TargetMode="External"/><Relationship Id="rId5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rIm0gfqMWMR64YcEe6O1MzkCU1wHzUx2/view" TargetMode="External"/><Relationship Id="rId5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130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99110" marR="56134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Bruno Lapa, Matheus Cruz da Silva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41070" marR="1002664" rtl="0" algn="ctr">
              <a:spcBef>
                <a:spcPts val="1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brunolapa@aluno.utfpr.edu.br, silvam.2020@aluno.utfpr.edu.br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000" y="2"/>
            <a:ext cx="6154000" cy="34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373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Apresentação do trabalho final para a disciplina de técnicas de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programação do curso de Engenharia de Computação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Turma S71 - 1 Sem/2023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63" y="152400"/>
            <a:ext cx="68150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50" y="343150"/>
            <a:ext cx="2059025" cy="22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963" y="3186350"/>
            <a:ext cx="4754075" cy="1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425" y="802775"/>
            <a:ext cx="2461150" cy="18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125" y="691904"/>
            <a:ext cx="2567750" cy="204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24"/>
          <p:cNvGraphicFramePr/>
          <p:nvPr/>
        </p:nvGraphicFramePr>
        <p:xfrm>
          <a:off x="673825" y="14150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36250"/>
                <a:gridCol w="382850"/>
                <a:gridCol w="397500"/>
                <a:gridCol w="382850"/>
                <a:gridCol w="2836250"/>
              </a:tblGrid>
              <a:tr h="210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Elementares: 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841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Classes, objetos.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Atributos (privados), variáveis e constantes.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Métodos (com e sem retorno).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Todos arquivos .hpp e .cpp.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841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Métodos (com retorno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 parâmetro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Construtores (sem/com parâmetros) e destrutores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Basicamente em todos arquivos .hpp e .cpp, facilitando a manutenção do código.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210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Classe Principal.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Main.cpp &amp; Jogo.h/.cpp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210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Divisão em .h e .cpp.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 todo o projeto, seguindo boas práticas.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  <p:sp>
        <p:nvSpPr>
          <p:cNvPr id="125" name="Google Shape;125;p24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31" name="Google Shape;131;p25"/>
          <p:cNvGraphicFramePr/>
          <p:nvPr/>
        </p:nvGraphicFramePr>
        <p:xfrm>
          <a:off x="720975" y="13752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792175"/>
                <a:gridCol w="382850"/>
                <a:gridCol w="391325"/>
                <a:gridCol w="382850"/>
                <a:gridCol w="2792175"/>
              </a:tblGrid>
              <a:tr h="19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Relações de: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7976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Associação direcional.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Associação bidirecional.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Direcional entre Nível come GerenciadorGrafico; Bidirecional entre GerenciadorEstado com  GerenciadorInput e GerenciadorGrafico.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5982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Agregação via associação.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Agregação propriamente dita.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Associação entre Menu (e derivadas) e MenuControle, propriamente dita entre Entidade e ListaEntidades.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3988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Herança elementar.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Herança em diversos níveis.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Elementar entre Entidade e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Obstáculos,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diversos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níveis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entre Entidade e Personagens.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3988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Herança múltipla.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de MenuPrincipalState, herança de Estado e Menu.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37" name="Google Shape;137;p26"/>
          <p:cNvGraphicFramePr/>
          <p:nvPr/>
        </p:nvGraphicFramePr>
        <p:xfrm>
          <a:off x="693825" y="141152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17550"/>
                <a:gridCol w="382850"/>
                <a:gridCol w="394875"/>
                <a:gridCol w="382850"/>
                <a:gridCol w="2817550"/>
              </a:tblGrid>
              <a:tr h="421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Ponteiros, generalizações e exceções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421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Operador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para fins de relacionamento bidirecional.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Múltiplas classes como Animacao e ControleJogador.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21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Alocação de memória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&amp;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delete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Todas as classes que instanciam uma nova Entidade.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6328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Gabaritos/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Templates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criada/adaptados pelos autores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e.g.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Listas Encadeadas via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Templates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Lista e ListaEntidade.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21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Uso de Tratamento de Exceções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try catch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desenvolvimento do projeto para testar componentes, prontamente retiradas depois.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43" name="Google Shape;143;p27"/>
          <p:cNvGraphicFramePr/>
          <p:nvPr/>
        </p:nvGraphicFramePr>
        <p:xfrm>
          <a:off x="664388" y="1479588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45050"/>
                <a:gridCol w="382850"/>
                <a:gridCol w="398750"/>
                <a:gridCol w="382850"/>
                <a:gridCol w="2845050"/>
              </a:tblGrid>
              <a:tr h="218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Sobrecarga de: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4368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Construtoras e Métodos.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ConstrutorNivel (Construtora) e Animacao (método inicializaTextura)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655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Operadores (2 tipos de operadores pelo menos – Quais? 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Foi usado 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operator==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 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operator++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[Em animacao: imagemAtual.x++ e textura ==]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218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Persistência de Objetos (via arquivo de texto ou binário)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218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Persistência de Objetos.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Pacote Nível.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368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Persistência de Relacionamento de Objetos.</a:t>
                      </a:r>
                      <a:endParaRPr sz="110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Idem anterior (relação entre diferentes Entidades)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49" name="Google Shape;149;p28"/>
          <p:cNvGraphicFramePr/>
          <p:nvPr/>
        </p:nvGraphicFramePr>
        <p:xfrm>
          <a:off x="787775" y="13989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17550"/>
                <a:gridCol w="288900"/>
                <a:gridCol w="394875"/>
                <a:gridCol w="288900"/>
                <a:gridCol w="2817550"/>
              </a:tblGrid>
              <a:tr h="2496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Virtualidade: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. 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2496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Métodos Virtuais Usuais.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Obstaculo, por exemplo.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99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Polimorfismo.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Chamadas como atualiza e renderiza de Ente em animaçao.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99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Métodos Virtuais Puros / Classes Abstratas.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Ente.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99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Coesão/Desacoplamento efetiva e intensa com o apoio de padrões de projeto.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 todo o projeto.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55" name="Google Shape;155;p29"/>
          <p:cNvGraphicFramePr/>
          <p:nvPr/>
        </p:nvGraphicFramePr>
        <p:xfrm>
          <a:off x="673813" y="15255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36250"/>
                <a:gridCol w="382850"/>
                <a:gridCol w="397500"/>
                <a:gridCol w="382850"/>
                <a:gridCol w="2836250"/>
              </a:tblGrid>
              <a:tr h="2092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Organizadores e Estáticos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4185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Espaço de Nomes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Namespace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criada pelos autores.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Gerenciadores, Entidades, Controle etc..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185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Classes aninhadas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Nested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criada pelos autores.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Lista, por exemplo.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6277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Atributos estáticos e métodos estáticos.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GerenciadorEstado, método getEstadoAtual.  Classe ID, com atributos estáticos.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185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Uso extensivo de constante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parâmetro, retorno, método...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 todo o Projeto.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61" name="Google Shape;161;p30"/>
          <p:cNvGraphicFramePr/>
          <p:nvPr/>
        </p:nvGraphicFramePr>
        <p:xfrm>
          <a:off x="636088" y="1007613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71500"/>
                <a:gridCol w="382850"/>
                <a:gridCol w="402450"/>
                <a:gridCol w="382850"/>
                <a:gridCol w="2871500"/>
              </a:tblGrid>
              <a:tr h="1955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Template Library</a:t>
                      </a: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(STL)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 String OO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9775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 classe Pré-definida 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String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ou equivalente.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Vector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e/ou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List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STL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(p/ objetos ou ponteiros de objetos de classes definidos pelos autores)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 Entidade, por exemplo.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5865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Pilha, Fila, Bifila, Fila de Prioridade, Conjunto, Multi-Conjunto, Mapa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Multi-Mapa.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GerenciadorEventos (Múltiplos eventos), Nivel (múltiplos níveis). 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1955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Programação concorrente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5865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Threads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(Linhas de Execução) no âmbito da Orientação a Objetos, utilizando Posix, C-Run-Time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Win32API ou afins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Não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. .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5865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Threads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(Linhas de Execução) no âmbito da Orientação a Objetos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 uso de Mutex, Semáforos,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Troca de mensagens.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Não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. 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67" name="Google Shape;167;p31"/>
          <p:cNvGraphicFramePr/>
          <p:nvPr/>
        </p:nvGraphicFramePr>
        <p:xfrm>
          <a:off x="693825" y="10147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17550"/>
                <a:gridCol w="382850"/>
                <a:gridCol w="394875"/>
                <a:gridCol w="382850"/>
                <a:gridCol w="2817550"/>
              </a:tblGrid>
              <a:tr h="1946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Biblioteca Gráfica / Visual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7785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Funcionalidades Elementares.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Funcionalidades Avançadas como: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oto Sans Symbols"/>
                        <a:buChar char="●"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tratamento de colisões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oto Sans Symbols"/>
                        <a:buChar char="●"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duplo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buffer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Carregar e desenhar imagens, texto e duplo buffer utilizando a biblioteca SFML.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1362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Programação orientada e evento efetiva (com gerenciador apropriado de eventos inclusive) em algum ambiente gráfico.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RAD – Rapid Application Development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(Objetos gráficos como formulários, botões etc).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Classes GerenciadorEvento e Botao, além do uso das funcionalidades de evento do SFML.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1946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Interdisciplinaridades via utilização de Conceitos de </a:t>
                      </a:r>
                      <a:r>
                        <a:rPr b="1" lang="pt-BR" sz="11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Matemática Contínua e/ou Física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3892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Ensino Médio Efetivamente.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Cálculo de velocidade e aceleração, além de coordenadas. 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1946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Ensino Superior Efetivamente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Cálculo de projéteis e vetores.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68075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requisitos</a:t>
            </a:r>
            <a:endParaRPr/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341900" y="9543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{AB343295-9257-46C9-B595-E1841728CB2F}</a:tableStyleId>
              </a:tblPr>
              <a:tblGrid>
                <a:gridCol w="576350"/>
                <a:gridCol w="4111125"/>
                <a:gridCol w="3466400"/>
              </a:tblGrid>
              <a:tr h="13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N.</a:t>
                      </a:r>
                      <a:endParaRPr b="1" i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Requisitos Funcionais</a:t>
                      </a:r>
                      <a:endParaRPr b="1" i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Implementação</a:t>
                      </a:r>
                      <a:endParaRPr b="1" i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Apresentar graficamente menu de opções aos usuários do Jogo, no qual pode se escolher fases, ver colocação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ranking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de jogadores e demais opções pertinentes.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Requisito cumprido via classe Menu e Botão.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 um ou dois jogadores com representação gráfica aos usuários do Jogo, sendo que no último caso seria para que os dois joguem de maneira concomitante.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Requisito cumprido via classe Jogador cujos objetos são agregados em jogo, podendo instanciar os dois jogadores.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Disponibilizar ao menos duas fases que podem ser jogadas sequencialmente ou selecionadas, via menu, nas quais jogadores tentam neutralizar inimigos por meio de algum artifício e vice-versa.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Cumprido via pacote Nível e pelo objeto da classe Menu, onde as fases podem ser escolhidas no menu principal.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pelo menos três tipos distintos de inimigos, cada qual com sua representação gráfica, sendo que ao menos um dos inimigos deve ser capaz de lançar projéteis contra o(s) jogador(es) e um dos inimigos dever ser um ‘Chefão’.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Requisito cumprido via classe Inimigo, e dos objetos derivados da classe nível e da classe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Projéteis.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a cada fase ao menos dois tipos de inimigos com número aleatório de instâncias, podendo ser várias instâncias </a:t>
                      </a:r>
                      <a:r>
                        <a:rPr lang="pt-BR" sz="11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(definindo um máximo)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 sendo pelo menos 3 instâncias por tipo.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Inimigos gerenciados e criados de maneira aleatória pelo ConstrutorNivel, cada fase </a:t>
                      </a: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instância</a:t>
                      </a: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uma quantidade aleatória.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73" name="Google Shape;173;p32"/>
          <p:cNvGraphicFramePr/>
          <p:nvPr/>
        </p:nvGraphicFramePr>
        <p:xfrm>
          <a:off x="749263" y="13989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765750"/>
                <a:gridCol w="382850"/>
                <a:gridCol w="387625"/>
                <a:gridCol w="382850"/>
                <a:gridCol w="2765750"/>
              </a:tblGrid>
              <a:tr h="2189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Engenharia de Software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6568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Compreensão, melhoria e rastreabilidade de cumprimento de requisitos.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Progresso com reuniões entre os monitores e professor, além de registros no GitHub e versões do Diagrama de classes.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2189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Diagrama de Classes em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UML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 todo o desenvolvimento.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37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Uso efetivo e intensivo de padrões de projeto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GOF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i.e.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mais de 5 padrões.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Padrões utilizados: Singleton, State, Observer, Builder  e Iterator.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4379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Testes à luz da Tabela de Requisitos e do Diagrama de Classes.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Reuniões com monitores e professor.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79" name="Google Shape;179;p33"/>
          <p:cNvGraphicFramePr/>
          <p:nvPr/>
        </p:nvGraphicFramePr>
        <p:xfrm>
          <a:off x="711525" y="13989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288900"/>
                <a:gridCol w="382850"/>
                <a:gridCol w="288900"/>
                <a:gridCol w="2801000"/>
                <a:gridCol w="382850"/>
                <a:gridCol w="392575"/>
                <a:gridCol w="382850"/>
                <a:gridCol w="2801000"/>
              </a:tblGrid>
              <a:tr h="1960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Execução de Projeto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</a:tr>
              <a:tr h="7407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10.1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Controle de versão de modelos e códigos automatizado (via github e/ou afins). &amp;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Uso de alguma forma de cópia de segurança (</a:t>
                      </a:r>
                      <a:r>
                        <a:rPr i="1" lang="pt-BR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i.e.</a:t>
                      </a:r>
                      <a:r>
                        <a:rPr lang="pt-BR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i="1" lang="pt-BR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backup</a:t>
                      </a:r>
                      <a:r>
                        <a:rPr lang="pt-BR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Repositório no GitHub.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https://github.com/Matheussilva05/CastleVania.git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784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Reuniões com o professor para acompanhamento do andamento do projeto.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[ITEM OBRIGATÓRIO PARA A ENTREGA DO TRABALHO]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1ª: 02/06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2ª: 06/06.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7843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10.3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Reuniões com monitor da disciplina para acompanhamento do andamento do projeto.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[ITEM OBRIGATÓRIO PARA A ENTREGA DO TRABALHO]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1ª:20/05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2ª:24/05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3ª:29/05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4ª:30/05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  <a:tr h="3921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10.4</a:t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Revisão do trabalho escrito de outra equipe e vice-versa.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Rafael Bergo e Ariel Wilson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conceitos utilizados</a:t>
            </a:r>
            <a:endParaRPr/>
          </a:p>
        </p:txBody>
      </p:sp>
      <p:graphicFrame>
        <p:nvGraphicFramePr>
          <p:cNvPr id="185" name="Google Shape;185;p34"/>
          <p:cNvGraphicFramePr/>
          <p:nvPr/>
        </p:nvGraphicFramePr>
        <p:xfrm>
          <a:off x="864050" y="20625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{8E9382A0-3DA2-44A0-BD7B-39FECB937042}</a:tableStyleId>
              </a:tblPr>
              <a:tblGrid>
                <a:gridCol w="878775"/>
                <a:gridCol w="382850"/>
                <a:gridCol w="382850"/>
                <a:gridCol w="1652125"/>
                <a:gridCol w="382850"/>
                <a:gridCol w="382850"/>
                <a:gridCol w="288900"/>
                <a:gridCol w="3064675"/>
              </a:tblGrid>
              <a:tr h="46305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de conceitos apropriadamente utilizados.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95%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(noventa e cinco por cento).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725" y="1128950"/>
            <a:ext cx="5246550" cy="2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600" y="1398975"/>
            <a:ext cx="5302800" cy="28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463" y="1292500"/>
            <a:ext cx="6153076" cy="25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13" y="1398975"/>
            <a:ext cx="59721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600" y="1477575"/>
            <a:ext cx="6438800" cy="21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763" y="1398975"/>
            <a:ext cx="45624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613" y="1367675"/>
            <a:ext cx="46767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15"/>
          <p:cNvGraphicFramePr/>
          <p:nvPr/>
        </p:nvGraphicFramePr>
        <p:xfrm>
          <a:off x="268425" y="9507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{AB343295-9257-46C9-B595-E1841728CB2F}</a:tableStyleId>
              </a:tblPr>
              <a:tblGrid>
                <a:gridCol w="423600"/>
                <a:gridCol w="4434575"/>
                <a:gridCol w="3748975"/>
              </a:tblGrid>
              <a:tr h="16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Requisitos Funcionais</a:t>
                      </a:r>
                      <a:endParaRPr b="1" i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pt-BR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Implementação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três tipos de obstáculos, cada qual com sua representação gráfica, sendo que ao menos um causa dano em jogador se colidirem.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Requisito cumprido via classe Obstáculos e seus objetos derivados.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em cada fase ao menos dois tipos de obstáculos com número aleatório </a:t>
                      </a:r>
                      <a:r>
                        <a:rPr lang="pt-BR" sz="11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(definindo um máximo)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 instâncias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i.e.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objetos), sendo pelo menos 3 instâncias por tipo.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Requisito cumprido via Gerenciador de Nível e Construtor Nível e seus derivados.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 em cada fase um cenário de jogo constituído por obstáculos, sendo que parte deles seriam plataformas ou similares, sobre as quais pode haver inimigos e podem subir jogadores.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Cumprido por meio da classe Nível e objetos de classes derivados de ConstrutorNível.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Gerenciar colisões entre jogador para com inimigos e seus projeteis, bem como entre jogador para com obstáculos. Ainda, todos eles devem sofrer o efeito </a:t>
                      </a:r>
                      <a:r>
                        <a:rPr lang="pt-BR" sz="11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 alguma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pt-BR" sz="11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´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gravidade</a:t>
                      </a:r>
                      <a:r>
                        <a:rPr lang="pt-BR" sz="11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´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âmbito deste jogo de plataforma vertical e 2D.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Cumprido por meio do uso das classes ListaEntidade e GerenciadorColisao e seus derivados, que itera as entidades e 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suas colisões.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Permitir: (1) salvar nome do usuário, manter/salvar pontuação do jogador (incrementada via neutralização de inimigos) controlado pelo usuário e gerar lista de pontuação (</a:t>
                      </a:r>
                      <a:r>
                        <a:rPr i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ranking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). </a:t>
                      </a: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(2) Pausar e </a:t>
                      </a:r>
                      <a:r>
                        <a:rPr b="1" lang="pt-BR" sz="11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Salvar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Jogada.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Cumprido pelas classes GerenciadorEventos, PauseMenuState, CarregarJogoState e funções de salvar incluídas em cada Entidade.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5"/>
          <p:cNvSpPr txBox="1"/>
          <p:nvPr>
            <p:ph type="title"/>
          </p:nvPr>
        </p:nvSpPr>
        <p:spPr>
          <a:xfrm>
            <a:off x="468075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requisitos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Fotos do jogo executando</a:t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763" y="1070950"/>
            <a:ext cx="6486485" cy="34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</a:t>
            </a:r>
            <a:r>
              <a:rPr lang="pt-BR"/>
              <a:t> do jogo executando</a:t>
            </a:r>
            <a:endParaRPr/>
          </a:p>
        </p:txBody>
      </p:sp>
      <p:pic>
        <p:nvPicPr>
          <p:cNvPr id="239" name="Google Shape;239;p43" title="Castlevania  Lords of Shadow 2023.06.11 - 21.11.30.10.DV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63" y="1106750"/>
            <a:ext cx="6115066" cy="34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81913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 do jogo executando</a:t>
            </a:r>
            <a:endParaRPr/>
          </a:p>
        </p:txBody>
      </p:sp>
      <p:pic>
        <p:nvPicPr>
          <p:cNvPr id="245" name="Google Shape;245;p44" title="Castlevania  Lords of Shadow 2023.06.11 - 21.08.33.08.DV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63" y="1083775"/>
            <a:ext cx="6115066" cy="343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type="title"/>
          </p:nvPr>
        </p:nvSpPr>
        <p:spPr>
          <a:xfrm>
            <a:off x="468075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finais</a:t>
            </a:r>
            <a:endParaRPr/>
          </a:p>
        </p:txBody>
      </p:sp>
      <p:sp>
        <p:nvSpPr>
          <p:cNvPr id="251" name="Google Shape;251;p45"/>
          <p:cNvSpPr txBox="1"/>
          <p:nvPr/>
        </p:nvSpPr>
        <p:spPr>
          <a:xfrm>
            <a:off x="659225" y="1057825"/>
            <a:ext cx="7780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- Um planejamento adequado antes e durante do desenvolvimento do projeto é crucial.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- Melhor entendimento de paradigmas orientados a objetos.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- </a:t>
            </a:r>
            <a:r>
              <a:rPr lang="pt-BR" sz="1500"/>
              <a:t>Enfatização</a:t>
            </a:r>
            <a:r>
              <a:rPr lang="pt-BR" sz="1500"/>
              <a:t> da i</a:t>
            </a:r>
            <a:r>
              <a:rPr lang="pt-BR" sz="1500"/>
              <a:t>mportância</a:t>
            </a:r>
            <a:r>
              <a:rPr lang="pt-BR" sz="1500"/>
              <a:t> de padrões de projetos bem implementados.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- Conhecimento sobre como melhor utilizar GitHub e sincronização de </a:t>
            </a:r>
            <a:r>
              <a:rPr lang="pt-BR" sz="1500"/>
              <a:t>áreas</a:t>
            </a:r>
            <a:r>
              <a:rPr lang="pt-BR" sz="1500"/>
              <a:t> de trabalho.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- Fazer jogos </a:t>
            </a:r>
            <a:r>
              <a:rPr lang="pt-BR" sz="1500"/>
              <a:t>dá um</a:t>
            </a:r>
            <a:r>
              <a:rPr lang="pt-BR" sz="1500"/>
              <a:t> trabalho do cão. 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68088" y="44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 requisitos</a:t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1238350" y="23098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{AB343295-9257-46C9-B595-E1841728CB2F}</a:tableStyleId>
              </a:tblPr>
              <a:tblGrid>
                <a:gridCol w="241300"/>
                <a:gridCol w="2526025"/>
                <a:gridCol w="382850"/>
                <a:gridCol w="2815000"/>
              </a:tblGrid>
              <a:tr h="518150">
                <a:tc grid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de requisitos funcionais apropriadamente realizados.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100%</a:t>
                      </a:r>
                      <a:r>
                        <a:rPr lang="pt-B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(cem por cento).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68088" y="63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00" y="601275"/>
            <a:ext cx="8047826" cy="454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586" y="0"/>
            <a:ext cx="4924415" cy="247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175" y="152400"/>
            <a:ext cx="380220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182" y="2571760"/>
            <a:ext cx="3821223" cy="236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8294" y="80235"/>
            <a:ext cx="427000" cy="14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88" y="152400"/>
            <a:ext cx="2596526" cy="23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625" y="350225"/>
            <a:ext cx="2596525" cy="153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100" y="2569575"/>
            <a:ext cx="3469098" cy="253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375" y="2663275"/>
            <a:ext cx="3371020" cy="23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6850"/>
            <a:ext cx="8839202" cy="37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50" y="152400"/>
            <a:ext cx="83583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